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E6BF16-5207-44D4-9622-813CE37C1D78}">
  <a:tblStyle styleId="{56E6BF16-5207-44D4-9622-813CE37C1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bd3bacd8_0_2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bd3bacd8_0_2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6bd3bacd8_0_2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6bd3bacd8_0_2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bd3bacd8_0_3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6bd3bacd8_0_3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6bd3bacd8_0_3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6bd3bacd8_0_3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6bd3bacd8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6bd3bacd8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6bd3bacd8_0_3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6bd3bacd8_0_3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bd3bacd8_0_3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6bd3bacd8_0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robotic musical instruments: learning basics of robotics, designing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bd3bacd8_0_2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bd3bacd8_0_2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6bd3bacd8_0_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6bd3bacd8_0_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6bd3bacd8_0_3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6bd3bacd8_0_3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bd3bacd8_0_2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6bd3bacd8_0_2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bd3bacd8_0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bd3bacd8_0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bd3bacd8_0_3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bd3bacd8_0_3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bd3bacd8_0_3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6bd3bacd8_0_3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6bd3bacd8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6bd3bacd8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6bd3bac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6bd3bac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6bd3bacd8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6bd3bacd8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  <a:defRPr sz="18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-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-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424575" y="1378125"/>
            <a:ext cx="5871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January Internship at the ExCITe Center</a:t>
            </a:r>
            <a:endParaRPr sz="4800"/>
          </a:p>
        </p:txBody>
      </p:sp>
      <p:sp>
        <p:nvSpPr>
          <p:cNvPr id="93" name="Google Shape;93;p15"/>
          <p:cNvSpPr txBox="1"/>
          <p:nvPr/>
        </p:nvSpPr>
        <p:spPr>
          <a:xfrm>
            <a:off x="5942375" y="3799625"/>
            <a:ext cx="19062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Tate Park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2112250" y="1243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“messy” data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5846" l="9090" r="0" t="0"/>
          <a:stretch/>
        </p:blipFill>
        <p:spPr>
          <a:xfrm>
            <a:off x="2112238" y="2065625"/>
            <a:ext cx="4329375" cy="26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5"/>
          <p:cNvGraphicFramePr/>
          <p:nvPr/>
        </p:nvGraphicFramePr>
        <p:xfrm>
          <a:off x="716250" y="127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{56E6BF16-5207-44D4-9622-813CE37C1D78}</a:tableStyleId>
              </a:tblPr>
              <a:tblGrid>
                <a:gridCol w="3876275"/>
                <a:gridCol w="1890875"/>
                <a:gridCol w="725800"/>
                <a:gridCol w="1116275"/>
              </a:tblGrid>
              <a:tr h="67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Method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Accurate?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Fast?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Flexible?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6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raw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Averaging past data points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8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Looking at a “slice” of past data points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8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Normal Distribution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65" y="485925"/>
            <a:ext cx="6641183" cy="403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990662" y="4602769"/>
            <a:ext cx="6465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Oldest number 						           			Newest number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26"/>
          <p:cNvCxnSpPr/>
          <p:nvPr/>
        </p:nvCxnSpPr>
        <p:spPr>
          <a:xfrm>
            <a:off x="2437124" y="4828851"/>
            <a:ext cx="33963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6"/>
          <p:cNvSpPr txBox="1"/>
          <p:nvPr/>
        </p:nvSpPr>
        <p:spPr>
          <a:xfrm rot="-5400000">
            <a:off x="-161725" y="2355300"/>
            <a:ext cx="1554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importance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7403" l="0" r="0" t="7395"/>
          <a:stretch/>
        </p:blipFill>
        <p:spPr>
          <a:xfrm>
            <a:off x="0" y="0"/>
            <a:ext cx="45276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0" l="22489" r="22495" t="0"/>
          <a:stretch/>
        </p:blipFill>
        <p:spPr>
          <a:xfrm>
            <a:off x="4594200" y="0"/>
            <a:ext cx="4527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ctrTitle"/>
          </p:nvPr>
        </p:nvSpPr>
        <p:spPr>
          <a:xfrm>
            <a:off x="2575950" y="1023450"/>
            <a:ext cx="399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T3 Conference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713" y="1943575"/>
            <a:ext cx="3668566" cy="27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ctrTitle"/>
          </p:nvPr>
        </p:nvSpPr>
        <p:spPr>
          <a:xfrm>
            <a:off x="727950" y="10981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 Mentorship program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674" y="1923975"/>
            <a:ext cx="2414649" cy="321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learned: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Valuable coding and electrical engineering experience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management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Persistence and patience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-"/>
            </a:pPr>
            <a:r>
              <a:rPr lang="en"/>
              <a:t>What to do when you can’t solve a problem on your own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2993250" y="2080650"/>
            <a:ext cx="31575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2800200" y="2039700"/>
            <a:ext cx="35436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1980813" y="3376050"/>
            <a:ext cx="5058000" cy="119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 amt="90000"/>
          </a:blip>
          <a:srcRect b="7322" l="0" r="0" t="7331"/>
          <a:stretch/>
        </p:blipFill>
        <p:spPr>
          <a:xfrm>
            <a:off x="2027988" y="592150"/>
            <a:ext cx="5088025" cy="143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>
            <a:stCxn id="104" idx="2"/>
          </p:cNvCxnSpPr>
          <p:nvPr/>
        </p:nvCxnSpPr>
        <p:spPr>
          <a:xfrm>
            <a:off x="4572000" y="2024800"/>
            <a:ext cx="12300" cy="112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7"/>
          <p:cNvSpPr txBox="1"/>
          <p:nvPr/>
        </p:nvSpPr>
        <p:spPr>
          <a:xfrm>
            <a:off x="2167588" y="3523950"/>
            <a:ext cx="49956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Music and Entertainment Technology Laboratory (MET-Lab)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400" y="781475"/>
            <a:ext cx="2106450" cy="19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800" y="712975"/>
            <a:ext cx="2294252" cy="2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125" y="3096099"/>
            <a:ext cx="1920475" cy="1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650" y="3410100"/>
            <a:ext cx="2534226" cy="14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3713" y="2065425"/>
            <a:ext cx="2294250" cy="14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1846363" y="2574875"/>
            <a:ext cx="62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624873" y="4670650"/>
            <a:ext cx="1215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872524" y="2269250"/>
            <a:ext cx="1215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acceleration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752513" y="4284550"/>
            <a:ext cx="62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727950" y="1135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Project: Make a new “instrument”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825" y="2571750"/>
            <a:ext cx="3049250" cy="228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025" y="2505550"/>
            <a:ext cx="2979916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ctrTitle"/>
          </p:nvPr>
        </p:nvSpPr>
        <p:spPr>
          <a:xfrm>
            <a:off x="727950" y="11231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in 3D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22489" r="22495" t="0"/>
          <a:stretch/>
        </p:blipFill>
        <p:spPr>
          <a:xfrm>
            <a:off x="4432225" y="310975"/>
            <a:ext cx="4095950" cy="46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I did: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Debugging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Researching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Applying math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Trial and error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449" y="590225"/>
            <a:ext cx="4002248" cy="44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1867" l="0" r="0" t="1876"/>
          <a:stretch/>
        </p:blipFill>
        <p:spPr>
          <a:xfrm>
            <a:off x="4594200" y="0"/>
            <a:ext cx="45276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925" y="3555538"/>
            <a:ext cx="970950" cy="97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2"/>
          <p:cNvCxnSpPr>
            <a:stCxn id="147" idx="3"/>
          </p:cNvCxnSpPr>
          <p:nvPr/>
        </p:nvCxnSpPr>
        <p:spPr>
          <a:xfrm>
            <a:off x="1324659" y="1378994"/>
            <a:ext cx="262800" cy="21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2"/>
          <p:cNvCxnSpPr>
            <a:stCxn id="149" idx="3"/>
          </p:cNvCxnSpPr>
          <p:nvPr/>
        </p:nvCxnSpPr>
        <p:spPr>
          <a:xfrm flipH="1">
            <a:off x="1737446" y="1378994"/>
            <a:ext cx="1440000" cy="21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0" l="0" r="82693" t="0"/>
          <a:stretch/>
        </p:blipFill>
        <p:spPr>
          <a:xfrm flipH="1" rot="-4103379">
            <a:off x="3019269" y="341413"/>
            <a:ext cx="500791" cy="160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0" l="0" r="82693" t="0"/>
          <a:stretch/>
        </p:blipFill>
        <p:spPr>
          <a:xfrm rot="4103379">
            <a:off x="982044" y="341413"/>
            <a:ext cx="500791" cy="16095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>
            <a:stCxn id="147" idx="3"/>
            <a:endCxn id="149" idx="3"/>
          </p:cNvCxnSpPr>
          <p:nvPr/>
        </p:nvCxnSpPr>
        <p:spPr>
          <a:xfrm>
            <a:off x="1324659" y="1378994"/>
            <a:ext cx="18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/>
        </p:nvSpPr>
        <p:spPr>
          <a:xfrm rot="-5785341">
            <a:off x="724212" y="2509501"/>
            <a:ext cx="1016479" cy="2119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1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 rot="-3433753">
            <a:off x="1668072" y="2304517"/>
            <a:ext cx="1016480" cy="211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2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1507649" y="1092438"/>
            <a:ext cx="1486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distance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6203975" y="1569675"/>
            <a:ext cx="7175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492218" y="3270170"/>
            <a:ext cx="510900" cy="479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2360750" y="2977516"/>
            <a:ext cx="773700" cy="14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 rot="-1723956">
            <a:off x="2725847" y="2948172"/>
            <a:ext cx="452423" cy="861257"/>
            <a:chOff x="2815450" y="1544775"/>
            <a:chExt cx="386100" cy="735000"/>
          </a:xfrm>
        </p:grpSpPr>
        <p:sp>
          <p:nvSpPr>
            <p:cNvPr id="162" name="Google Shape;162;p23"/>
            <p:cNvSpPr/>
            <p:nvPr/>
          </p:nvSpPr>
          <p:spPr>
            <a:xfrm>
              <a:off x="2815450" y="1544775"/>
              <a:ext cx="199200" cy="7350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014650" y="1712925"/>
              <a:ext cx="186900" cy="398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556" y="677075"/>
            <a:ext cx="1137694" cy="1137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3"/>
          <p:cNvCxnSpPr>
            <a:stCxn id="163" idx="3"/>
          </p:cNvCxnSpPr>
          <p:nvPr/>
        </p:nvCxnSpPr>
        <p:spPr>
          <a:xfrm flipH="1" rot="10800000">
            <a:off x="3150417" y="1634455"/>
            <a:ext cx="2713800" cy="16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>
            <a:stCxn id="163" idx="2"/>
          </p:cNvCxnSpPr>
          <p:nvPr/>
        </p:nvCxnSpPr>
        <p:spPr>
          <a:xfrm>
            <a:off x="3166691" y="3527528"/>
            <a:ext cx="307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3"/>
          <p:cNvCxnSpPr>
            <a:endCxn id="164" idx="2"/>
          </p:cNvCxnSpPr>
          <p:nvPr/>
        </p:nvCxnSpPr>
        <p:spPr>
          <a:xfrm rot="10800000">
            <a:off x="6214403" y="1814766"/>
            <a:ext cx="0" cy="168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" name="Google Shape;168;p23"/>
          <p:cNvSpPr/>
          <p:nvPr/>
        </p:nvSpPr>
        <p:spPr>
          <a:xfrm>
            <a:off x="3455529" y="3108867"/>
            <a:ext cx="204374" cy="394101"/>
          </a:xfrm>
          <a:custGeom>
            <a:rect b="b" l="l" r="r" t="t"/>
            <a:pathLst>
              <a:path extrusionOk="0" h="13454" w="6977">
                <a:moveTo>
                  <a:pt x="0" y="0"/>
                </a:moveTo>
                <a:cubicBezTo>
                  <a:pt x="3572" y="3572"/>
                  <a:pt x="6977" y="8402"/>
                  <a:pt x="6977" y="134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23"/>
          <p:cNvSpPr txBox="1"/>
          <p:nvPr/>
        </p:nvSpPr>
        <p:spPr>
          <a:xfrm>
            <a:off x="3572322" y="2977516"/>
            <a:ext cx="1605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motor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 rot="-1856331">
            <a:off x="3265765" y="2061227"/>
            <a:ext cx="2248295" cy="47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dimension values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399148" y="4466424"/>
            <a:ext cx="696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